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704" r:id="rId13"/>
    <p:sldId id="703" r:id="rId14"/>
    <p:sldId id="709" r:id="rId15"/>
    <p:sldId id="705" r:id="rId16"/>
    <p:sldId id="708" r:id="rId17"/>
    <p:sldId id="698" r:id="rId18"/>
    <p:sldId id="707" r:id="rId19"/>
    <p:sldId id="706" r:id="rId20"/>
    <p:sldId id="687" r:id="rId21"/>
    <p:sldId id="688" r:id="rId22"/>
    <p:sldId id="689" r:id="rId23"/>
    <p:sldId id="690" r:id="rId24"/>
    <p:sldId id="685" r:id="rId25"/>
    <p:sldId id="693" r:id="rId26"/>
    <p:sldId id="699" r:id="rId27"/>
    <p:sldId id="710" r:id="rId28"/>
    <p:sldId id="692" r:id="rId29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1" autoAdjust="0"/>
    <p:restoredTop sz="97059" autoAdjust="0"/>
  </p:normalViewPr>
  <p:slideViewPr>
    <p:cSldViewPr>
      <p:cViewPr varScale="1">
        <p:scale>
          <a:sx n="75" d="100"/>
          <a:sy n="75" d="100"/>
        </p:scale>
        <p:origin x="672" y="42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0.99199999999999999</c:v>
                </c:pt>
                <c:pt idx="1">
                  <c:v>0.98899999999999999</c:v>
                </c:pt>
                <c:pt idx="2">
                  <c:v>0.98299999999999998</c:v>
                </c:pt>
                <c:pt idx="3">
                  <c:v>0.98899999999999999</c:v>
                </c:pt>
                <c:pt idx="4">
                  <c:v>0.99199999999999999</c:v>
                </c:pt>
                <c:pt idx="5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4.1016114488571041E-3"/>
                  <c:y val="5.12058782735474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0.94599999999999995</c:v>
                </c:pt>
                <c:pt idx="1">
                  <c:v>0.92100000000000004</c:v>
                </c:pt>
                <c:pt idx="2">
                  <c:v>0.93600000000000005</c:v>
                </c:pt>
                <c:pt idx="3">
                  <c:v>0.92500000000000004</c:v>
                </c:pt>
                <c:pt idx="4">
                  <c:v>0.9</c:v>
                </c:pt>
                <c:pt idx="5">
                  <c:v>0.94399999999999995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6.1524171732856552E-3"/>
                  <c:y val="-0.12801469568386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0.97399999999999998</c:v>
                </c:pt>
                <c:pt idx="1">
                  <c:v>0.96599999999999997</c:v>
                </c:pt>
                <c:pt idx="2">
                  <c:v>0.97099999999999997</c:v>
                </c:pt>
                <c:pt idx="3">
                  <c:v>0.96899999999999997</c:v>
                </c:pt>
                <c:pt idx="4">
                  <c:v>0.95299999999999996</c:v>
                </c:pt>
                <c:pt idx="5">
                  <c:v>0.96499999999999997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92D1-689F-CA9B-B5FC-9D3CFC5AD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462173-3397-F9A0-19BA-0100E31DA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89A9E9-9D36-1905-03C1-5650A30BD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4B83E-8067-968F-CAAA-A3A5A2DF5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3934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65B7-771B-853C-207A-AA012B6F2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AD9F9F-F7CC-250D-C8C7-EB6288403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75F68F-B89F-FA2A-00F5-4607B5FD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0A701B-560A-B071-AA75-046285022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945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3F4A7-86B7-B7DC-2285-98BFB56EE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AF04FE-EA68-6EA1-8BCD-0951FBB8C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BA351-BAA0-7186-1D95-9B2C3E07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229A6-2885-7328-F46F-7D6EFD619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251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4D3A0-4EFD-2758-C5D4-8E8D5627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D0CD52-174A-D591-42C6-7E631A70F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B9B02-3367-DDC5-9A53-C5AADE9D4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E88790-B38D-8178-55B4-3545DDBDF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352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0C08-B13C-8AEC-5ABB-7A1B92267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E48A04-E557-F433-6875-DFB24DA16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CC3680-D373-2B99-44BD-0587A74B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8BF47-D7F2-0BCD-E2ED-C4EF1DBEB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6001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0549-4978-390A-FB18-07E0E1E2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94077A-156E-E3F6-44C8-280A990E4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CB92B5-CADE-EABC-83C2-45C34676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0D55B-89F3-5E38-FB36-17347D02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8330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EC13-85A2-0CA7-2E08-B4DC47BAF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0A8407-D079-5714-EFFB-DDB5DB4A9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17F20E-BD84-AE96-88BC-236AD85E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5AC0E-0A75-71FE-8DC0-3BC5518C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702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8A724-11FB-F3AD-41C2-E56195FF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D24BB-3EA9-5875-6ECA-B4643563C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973DAA-31B2-7F09-4428-7B3C9A062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197C9D-BCE9-F0CD-B603-477DBAE31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7726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C532-CB9F-9668-A56F-5DFE1442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DF95A-4FE4-D6D7-0EA3-15D6B089D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AE8D9-6F14-74D3-ECC9-87D346A8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F5E0B-538E-8222-22A8-D4E692EF5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819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3F1E0-098E-AAC5-3D27-6F8DD7D7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6FC3614-4F5C-FD04-248E-C6BBC494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59823"/>
            <a:ext cx="3731670" cy="331579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4780C09B-4F8E-0B25-63CC-8DFC04B8D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9352A-6080-599A-8C9D-867F8D8B1A4C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 </a:t>
            </a:r>
            <a:r>
              <a:rPr lang="ko-KR" altLang="en-US" b="1" kern="0" dirty="0">
                <a:solidFill>
                  <a:srgbClr val="000000"/>
                </a:solidFill>
              </a:rPr>
              <a:t>진행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YOLO11-N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실험 결과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845A4-7336-FE88-849C-EA7889A9F58F}"/>
              </a:ext>
            </a:extLst>
          </p:cNvPr>
          <p:cNvSpPr txBox="1"/>
          <p:nvPr/>
        </p:nvSpPr>
        <p:spPr>
          <a:xfrm>
            <a:off x="2753396" y="1446743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D62DF-C3CA-3CFE-B06B-4B7085DDA22C}"/>
              </a:ext>
            </a:extLst>
          </p:cNvPr>
          <p:cNvSpPr txBox="1"/>
          <p:nvPr/>
        </p:nvSpPr>
        <p:spPr>
          <a:xfrm>
            <a:off x="4139952" y="4910439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B731B-4D6E-A667-C8C1-42842F53F10F}"/>
              </a:ext>
            </a:extLst>
          </p:cNvPr>
          <p:cNvSpPr txBox="1"/>
          <p:nvPr/>
        </p:nvSpPr>
        <p:spPr>
          <a:xfrm>
            <a:off x="871048" y="2249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4B63C-0757-2A6A-C114-70CE2D641984}"/>
              </a:ext>
            </a:extLst>
          </p:cNvPr>
          <p:cNvSpPr txBox="1"/>
          <p:nvPr/>
        </p:nvSpPr>
        <p:spPr>
          <a:xfrm>
            <a:off x="1266869" y="26451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B70B6-FB5B-E89F-D9EC-5CACEE6D01BA}"/>
              </a:ext>
            </a:extLst>
          </p:cNvPr>
          <p:cNvSpPr txBox="1"/>
          <p:nvPr/>
        </p:nvSpPr>
        <p:spPr>
          <a:xfrm>
            <a:off x="1663136" y="30404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BADD9-FBC9-ED5B-17B4-61897F992B89}"/>
              </a:ext>
            </a:extLst>
          </p:cNvPr>
          <p:cNvSpPr txBox="1"/>
          <p:nvPr/>
        </p:nvSpPr>
        <p:spPr>
          <a:xfrm>
            <a:off x="2058957" y="33987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89CB6-DD1C-F6F8-0F61-F5EDBE1D3C88}"/>
              </a:ext>
            </a:extLst>
          </p:cNvPr>
          <p:cNvSpPr txBox="1"/>
          <p:nvPr/>
        </p:nvSpPr>
        <p:spPr>
          <a:xfrm>
            <a:off x="2418997" y="37938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A3778-CA0F-7764-AB43-875BF42CF442}"/>
              </a:ext>
            </a:extLst>
          </p:cNvPr>
          <p:cNvSpPr txBox="1"/>
          <p:nvPr/>
        </p:nvSpPr>
        <p:spPr>
          <a:xfrm>
            <a:off x="2779544" y="41764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D54D4-207A-37C9-5905-D0B2FF03C457}"/>
              </a:ext>
            </a:extLst>
          </p:cNvPr>
          <p:cNvSpPr txBox="1"/>
          <p:nvPr/>
        </p:nvSpPr>
        <p:spPr>
          <a:xfrm>
            <a:off x="3168221" y="449461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81CAE-1F28-2DA5-848D-9D7837C9B71F}"/>
              </a:ext>
            </a:extLst>
          </p:cNvPr>
          <p:cNvSpPr txBox="1"/>
          <p:nvPr/>
        </p:nvSpPr>
        <p:spPr>
          <a:xfrm>
            <a:off x="826628" y="49015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C8286-0E45-0F06-1CA4-72755FF74E85}"/>
              </a:ext>
            </a:extLst>
          </p:cNvPr>
          <p:cNvSpPr txBox="1"/>
          <p:nvPr/>
        </p:nvSpPr>
        <p:spPr>
          <a:xfrm>
            <a:off x="1233921" y="49034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B5F31-04DD-4AE0-0032-61EE556B5746}"/>
              </a:ext>
            </a:extLst>
          </p:cNvPr>
          <p:cNvSpPr txBox="1"/>
          <p:nvPr/>
        </p:nvSpPr>
        <p:spPr>
          <a:xfrm>
            <a:off x="1638665" y="4911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25B6C-222C-8440-2784-5CFB54B9832B}"/>
              </a:ext>
            </a:extLst>
          </p:cNvPr>
          <p:cNvSpPr txBox="1"/>
          <p:nvPr/>
        </p:nvSpPr>
        <p:spPr>
          <a:xfrm>
            <a:off x="2394309" y="490823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B667A-3B4B-D579-BDEF-F267AAC02993}"/>
              </a:ext>
            </a:extLst>
          </p:cNvPr>
          <p:cNvSpPr txBox="1"/>
          <p:nvPr/>
        </p:nvSpPr>
        <p:spPr>
          <a:xfrm>
            <a:off x="2808120" y="49015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0.20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A902C-DCF0-95F8-0748-D02C5C03E29E}"/>
              </a:ext>
            </a:extLst>
          </p:cNvPr>
          <p:cNvSpPr txBox="1"/>
          <p:nvPr/>
        </p:nvSpPr>
        <p:spPr>
          <a:xfrm>
            <a:off x="3204448" y="4902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2735B-F4A0-861C-DDBF-25018F558538}"/>
              </a:ext>
            </a:extLst>
          </p:cNvPr>
          <p:cNvSpPr txBox="1"/>
          <p:nvPr/>
        </p:nvSpPr>
        <p:spPr>
          <a:xfrm>
            <a:off x="871048" y="2049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3D0EC-B04E-BF87-BF13-077A1BB1A65F}"/>
              </a:ext>
            </a:extLst>
          </p:cNvPr>
          <p:cNvSpPr txBox="1"/>
          <p:nvPr/>
        </p:nvSpPr>
        <p:spPr>
          <a:xfrm>
            <a:off x="1266869" y="24449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10A2C-2384-C2BC-1490-E15833759EB4}"/>
              </a:ext>
            </a:extLst>
          </p:cNvPr>
          <p:cNvSpPr txBox="1"/>
          <p:nvPr/>
        </p:nvSpPr>
        <p:spPr>
          <a:xfrm>
            <a:off x="1663136" y="28402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E7C3E-73ED-26A6-38DA-98FFAAB757E5}"/>
              </a:ext>
            </a:extLst>
          </p:cNvPr>
          <p:cNvSpPr txBox="1"/>
          <p:nvPr/>
        </p:nvSpPr>
        <p:spPr>
          <a:xfrm>
            <a:off x="2058957" y="31985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D215A-D4AB-9D25-40AE-3A596EE543FC}"/>
              </a:ext>
            </a:extLst>
          </p:cNvPr>
          <p:cNvSpPr txBox="1"/>
          <p:nvPr/>
        </p:nvSpPr>
        <p:spPr>
          <a:xfrm>
            <a:off x="2418997" y="35935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9165B0-3180-F94E-2869-F815C354387C}"/>
              </a:ext>
            </a:extLst>
          </p:cNvPr>
          <p:cNvSpPr txBox="1"/>
          <p:nvPr/>
        </p:nvSpPr>
        <p:spPr>
          <a:xfrm>
            <a:off x="2779544" y="39762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3AB27-362B-3DD9-7FDD-9D21001096FB}"/>
              </a:ext>
            </a:extLst>
          </p:cNvPr>
          <p:cNvSpPr txBox="1"/>
          <p:nvPr/>
        </p:nvSpPr>
        <p:spPr>
          <a:xfrm>
            <a:off x="3175365" y="433723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13527-185D-5E25-2E93-E1CB55EC982A}"/>
              </a:ext>
            </a:extLst>
          </p:cNvPr>
          <p:cNvSpPr txBox="1"/>
          <p:nvPr/>
        </p:nvSpPr>
        <p:spPr>
          <a:xfrm>
            <a:off x="805196" y="47227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26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7516E-C5BC-EE25-AACA-5E4B905FC08F}"/>
              </a:ext>
            </a:extLst>
          </p:cNvPr>
          <p:cNvSpPr txBox="1"/>
          <p:nvPr/>
        </p:nvSpPr>
        <p:spPr>
          <a:xfrm>
            <a:off x="1212489" y="47245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1F915D-FCF9-C0FC-92AB-69FFB347E23A}"/>
              </a:ext>
            </a:extLst>
          </p:cNvPr>
          <p:cNvSpPr txBox="1"/>
          <p:nvPr/>
        </p:nvSpPr>
        <p:spPr>
          <a:xfrm>
            <a:off x="1595801" y="47272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24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4232-38C4-8BD5-F0E5-EEDA98D844EE}"/>
              </a:ext>
            </a:extLst>
          </p:cNvPr>
          <p:cNvSpPr txBox="1"/>
          <p:nvPr/>
        </p:nvSpPr>
        <p:spPr>
          <a:xfrm>
            <a:off x="2372877" y="47384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0E2550-5733-BD27-35ED-168EDA4ACE24}"/>
              </a:ext>
            </a:extLst>
          </p:cNvPr>
          <p:cNvSpPr txBox="1"/>
          <p:nvPr/>
        </p:nvSpPr>
        <p:spPr>
          <a:xfrm>
            <a:off x="2718796" y="47370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44</a:t>
            </a:r>
            <a:endParaRPr lang="ko-KR" altLang="en-US" sz="7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9C68C-DF2C-190D-BCF4-8806CF6F80F6}"/>
              </a:ext>
            </a:extLst>
          </p:cNvPr>
          <p:cNvSpPr txBox="1"/>
          <p:nvPr/>
        </p:nvSpPr>
        <p:spPr>
          <a:xfrm>
            <a:off x="3115124" y="47375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26</a:t>
            </a:r>
            <a:endParaRPr lang="ko-KR" altLang="en-US" sz="7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B494C7-2B45-C9EA-A327-853C7D017292}"/>
              </a:ext>
            </a:extLst>
          </p:cNvPr>
          <p:cNvSpPr txBox="1"/>
          <p:nvPr/>
        </p:nvSpPr>
        <p:spPr>
          <a:xfrm>
            <a:off x="2014599" y="49068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B176BA-2962-22BA-6499-289ECFE1366F}"/>
              </a:ext>
            </a:extLst>
          </p:cNvPr>
          <p:cNvSpPr txBox="1"/>
          <p:nvPr/>
        </p:nvSpPr>
        <p:spPr>
          <a:xfrm>
            <a:off x="1971735" y="47227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69E72-2524-5195-5419-5065C87B518F}"/>
              </a:ext>
            </a:extLst>
          </p:cNvPr>
          <p:cNvSpPr txBox="1"/>
          <p:nvPr/>
        </p:nvSpPr>
        <p:spPr>
          <a:xfrm>
            <a:off x="5220072" y="247446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0.934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0.929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09C5DEE-A581-2D74-398D-ECFC96A99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64" y="829117"/>
            <a:ext cx="9144000" cy="14130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E8C0E6-C395-FFAC-E700-07ADA2A9FAFA}"/>
              </a:ext>
            </a:extLst>
          </p:cNvPr>
          <p:cNvSpPr txBox="1"/>
          <p:nvPr/>
        </p:nvSpPr>
        <p:spPr>
          <a:xfrm>
            <a:off x="395190" y="5436107"/>
            <a:ext cx="835362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 실험 진행 결과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e4(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이물질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우수한 성능을 보였으나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나머지에선 개선이 필요하였으며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가장 낮은 성능을 보임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YOLO11-N/S/M/L/X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모두 성능에서 큰 차이를 보이지 않았음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YOLO11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중 가장 성능이 좋았던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1,296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탐지하였고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1,297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탐지하였음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0BEAC5-C975-5490-84DF-F5C40F883826}"/>
              </a:ext>
            </a:extLst>
          </p:cNvPr>
          <p:cNvSpPr txBox="1"/>
          <p:nvPr/>
        </p:nvSpPr>
        <p:spPr>
          <a:xfrm>
            <a:off x="875758" y="181460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e1(0)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91E787-615B-0FFC-C11E-EB70C287DFC3}"/>
              </a:ext>
            </a:extLst>
          </p:cNvPr>
          <p:cNvSpPr txBox="1"/>
          <p:nvPr/>
        </p:nvSpPr>
        <p:spPr>
          <a:xfrm>
            <a:off x="1283051" y="1816465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e2(1)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6E4B0-021B-0688-A164-2C281C819989}"/>
              </a:ext>
            </a:extLst>
          </p:cNvPr>
          <p:cNvSpPr txBox="1"/>
          <p:nvPr/>
        </p:nvSpPr>
        <p:spPr>
          <a:xfrm>
            <a:off x="1666363" y="1819156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e3(2)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47085F-944C-B258-B5B5-E008A7B2EABE}"/>
              </a:ext>
            </a:extLst>
          </p:cNvPr>
          <p:cNvSpPr txBox="1"/>
          <p:nvPr/>
        </p:nvSpPr>
        <p:spPr>
          <a:xfrm>
            <a:off x="2443439" y="183031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e5(4)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90D62F-F326-19C1-1C96-59BB82E98D52}"/>
              </a:ext>
            </a:extLst>
          </p:cNvPr>
          <p:cNvSpPr txBox="1"/>
          <p:nvPr/>
        </p:nvSpPr>
        <p:spPr>
          <a:xfrm>
            <a:off x="2789358" y="1828896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e6(5)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7F11BF-A5EC-066E-EC19-CDBAD773DFB4}"/>
              </a:ext>
            </a:extLst>
          </p:cNvPr>
          <p:cNvSpPr txBox="1"/>
          <p:nvPr/>
        </p:nvSpPr>
        <p:spPr>
          <a:xfrm>
            <a:off x="3175977" y="1829464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e7(6)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387C47-EA34-E019-EDE5-7775B043A9A2}"/>
              </a:ext>
            </a:extLst>
          </p:cNvPr>
          <p:cNvSpPr txBox="1"/>
          <p:nvPr/>
        </p:nvSpPr>
        <p:spPr>
          <a:xfrm>
            <a:off x="2070724" y="181460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e4(3)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C71202-2F6B-F97C-C30F-C8113035AC52}"/>
              </a:ext>
            </a:extLst>
          </p:cNvPr>
          <p:cNvSpPr txBox="1"/>
          <p:nvPr/>
        </p:nvSpPr>
        <p:spPr>
          <a:xfrm>
            <a:off x="1230865" y="284004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CA01BB-733E-A0D1-E12A-FD6DFE6D705C}"/>
              </a:ext>
            </a:extLst>
          </p:cNvPr>
          <p:cNvSpPr txBox="1"/>
          <p:nvPr/>
        </p:nvSpPr>
        <p:spPr>
          <a:xfrm>
            <a:off x="1230865" y="29804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4335363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49437-DF63-FA9A-1694-F4D0363F4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6566D68-7DEB-BBE9-0719-5F5B567C7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EB87E-9E62-4C1F-694E-09741249A522}"/>
              </a:ext>
            </a:extLst>
          </p:cNvPr>
          <p:cNvSpPr txBox="1"/>
          <p:nvPr/>
        </p:nvSpPr>
        <p:spPr>
          <a:xfrm>
            <a:off x="215739" y="942095"/>
            <a:ext cx="8856984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성능 개선을 위한 데이터셋 보완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보완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098A6-8204-0DE2-22DD-D81AFCF04E4E}"/>
              </a:ext>
            </a:extLst>
          </p:cNvPr>
          <p:cNvSpPr txBox="1"/>
          <p:nvPr/>
        </p:nvSpPr>
        <p:spPr>
          <a:xfrm>
            <a:off x="516001" y="4457180"/>
            <a:ext cx="8256460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e4(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이물질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제외한 나머지 데이터들의 학습데이터를 위와 같이 증량함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e4(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이물질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제외한 나머지 데이터들의 테스트 데이터셋 중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탐지가 불가하였던 데이터들의 라벨링을 재작업 하였음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위와 같이 학습 데이터셋을 보완하고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테스트 데이터셋의 라벨링을 재작업한 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다시 실험을 진행하여 결과를 비교하도록 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YOLO11-N/S/M/L/X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모두 큰 차이를 보이지 않았으므로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YOLO11-N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기준으로 성능을 비교함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81FB50-8576-71F8-AD12-8827BB50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575842"/>
            <a:ext cx="3096345" cy="2716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FFAFC2-701B-5E90-7D74-3FB488651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3" y="1770211"/>
            <a:ext cx="2980123" cy="250145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E0D05A-06A8-C298-6DAE-7A7722B1A599}"/>
              </a:ext>
            </a:extLst>
          </p:cNvPr>
          <p:cNvSpPr/>
          <p:nvPr/>
        </p:nvSpPr>
        <p:spPr>
          <a:xfrm>
            <a:off x="3906310" y="2776834"/>
            <a:ext cx="576064" cy="6565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04DC9-14E5-3F40-FD1B-99C9AD846148}"/>
              </a:ext>
            </a:extLst>
          </p:cNvPr>
          <p:cNvSpPr txBox="1"/>
          <p:nvPr/>
        </p:nvSpPr>
        <p:spPr>
          <a:xfrm>
            <a:off x="2537319" y="1628800"/>
            <a:ext cx="113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4,295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F8174-CD0A-7378-C61A-F5681ABA51C2}"/>
              </a:ext>
            </a:extLst>
          </p:cNvPr>
          <p:cNvSpPr txBox="1"/>
          <p:nvPr/>
        </p:nvSpPr>
        <p:spPr>
          <a:xfrm>
            <a:off x="6718665" y="1524141"/>
            <a:ext cx="142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4,413  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47FF5-D31E-4190-75A5-F93E1D6C8F22}"/>
              </a:ext>
            </a:extLst>
          </p:cNvPr>
          <p:cNvSpPr txBox="1"/>
          <p:nvPr/>
        </p:nvSpPr>
        <p:spPr>
          <a:xfrm>
            <a:off x="1115616" y="4273649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학습 데이터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531D1-2851-BEF1-B53F-E4D96AB509FB}"/>
              </a:ext>
            </a:extLst>
          </p:cNvPr>
          <p:cNvSpPr txBox="1"/>
          <p:nvPr/>
        </p:nvSpPr>
        <p:spPr>
          <a:xfrm>
            <a:off x="5292080" y="4273649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 후 학습 데이터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4841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E2F58-7EAB-8718-8D8A-3779D926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CB619963-E472-0F10-C7A0-B4CE46D2E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E21BC-C38B-4241-FCD8-CC4299F98792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변경 후 </a:t>
            </a:r>
            <a:r>
              <a:rPr lang="ko-KR" altLang="en-US" b="1" kern="0" dirty="0">
                <a:solidFill>
                  <a:srgbClr val="000000"/>
                </a:solidFill>
              </a:rPr>
              <a:t>데이터셋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검증용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평가용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55DD7-930C-50D7-ADAF-CD69CC025540}"/>
              </a:ext>
            </a:extLst>
          </p:cNvPr>
          <p:cNvSpPr txBox="1"/>
          <p:nvPr/>
        </p:nvSpPr>
        <p:spPr>
          <a:xfrm>
            <a:off x="237815" y="4905785"/>
            <a:ext cx="867674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학습 데이터 증량에 따라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평가용 데이터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테스트 데이터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제외하고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학습용 데이터와 검증용 데이터가 위와 같이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증량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됨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7,192 → 7,349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F4F80D-839C-31E5-9CE5-EEB7F753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0" y="1952215"/>
            <a:ext cx="8172400" cy="295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785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1A1B-16E5-DC04-F700-752D279ED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303F1C-DD58-A42F-E97E-9A690EC7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53" y="1795980"/>
            <a:ext cx="3722847" cy="3246342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CCCC3C4-1A29-EE2C-BAB8-D1D56D346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071C8-5CB7-7820-714D-95BFB2128681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 </a:t>
            </a:r>
            <a:r>
              <a:rPr lang="ko-KR" altLang="en-US" b="1" kern="0" dirty="0">
                <a:solidFill>
                  <a:srgbClr val="000000"/>
                </a:solidFill>
              </a:rPr>
              <a:t>진행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YOLO11-N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실험 결과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DEEEE-7D90-001D-9E00-4685E27FA6ED}"/>
              </a:ext>
            </a:extLst>
          </p:cNvPr>
          <p:cNvSpPr txBox="1"/>
          <p:nvPr/>
        </p:nvSpPr>
        <p:spPr>
          <a:xfrm>
            <a:off x="2753396" y="1446743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2774E-29E5-2C59-9149-7EABF98CBED0}"/>
              </a:ext>
            </a:extLst>
          </p:cNvPr>
          <p:cNvSpPr txBox="1"/>
          <p:nvPr/>
        </p:nvSpPr>
        <p:spPr>
          <a:xfrm>
            <a:off x="1350201" y="4964193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D24FC-BFE8-427B-B490-00D8EB4DD9C4}"/>
              </a:ext>
            </a:extLst>
          </p:cNvPr>
          <p:cNvSpPr txBox="1"/>
          <p:nvPr/>
        </p:nvSpPr>
        <p:spPr>
          <a:xfrm>
            <a:off x="1008760" y="20994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2CE18-77C5-603D-D4BD-5F5F9747CE85}"/>
              </a:ext>
            </a:extLst>
          </p:cNvPr>
          <p:cNvSpPr txBox="1"/>
          <p:nvPr/>
        </p:nvSpPr>
        <p:spPr>
          <a:xfrm>
            <a:off x="1404581" y="24948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655C-4B7C-045E-6273-75D3C0F959D9}"/>
              </a:ext>
            </a:extLst>
          </p:cNvPr>
          <p:cNvSpPr txBox="1"/>
          <p:nvPr/>
        </p:nvSpPr>
        <p:spPr>
          <a:xfrm>
            <a:off x="1800848" y="28901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E2944-4886-C128-4A80-81D084D1B9BE}"/>
              </a:ext>
            </a:extLst>
          </p:cNvPr>
          <p:cNvSpPr txBox="1"/>
          <p:nvPr/>
        </p:nvSpPr>
        <p:spPr>
          <a:xfrm>
            <a:off x="2196669" y="32483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C6649-C418-2A18-3A21-EF0022CAB52B}"/>
              </a:ext>
            </a:extLst>
          </p:cNvPr>
          <p:cNvSpPr txBox="1"/>
          <p:nvPr/>
        </p:nvSpPr>
        <p:spPr>
          <a:xfrm>
            <a:off x="2556709" y="36434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BDFFC-C5C6-F52C-95E9-9E4E0011BFF7}"/>
              </a:ext>
            </a:extLst>
          </p:cNvPr>
          <p:cNvSpPr txBox="1"/>
          <p:nvPr/>
        </p:nvSpPr>
        <p:spPr>
          <a:xfrm>
            <a:off x="2917256" y="40260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738BD-AD7E-93C9-6435-74D95F1810CF}"/>
              </a:ext>
            </a:extLst>
          </p:cNvPr>
          <p:cNvSpPr txBox="1"/>
          <p:nvPr/>
        </p:nvSpPr>
        <p:spPr>
          <a:xfrm>
            <a:off x="3305933" y="43442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75043-27FC-855E-DD5C-EFF8A117FC73}"/>
              </a:ext>
            </a:extLst>
          </p:cNvPr>
          <p:cNvSpPr txBox="1"/>
          <p:nvPr/>
        </p:nvSpPr>
        <p:spPr>
          <a:xfrm>
            <a:off x="964340" y="475117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CF926D-0250-7E96-E6E6-4ADE46FA7D5E}"/>
              </a:ext>
            </a:extLst>
          </p:cNvPr>
          <p:cNvSpPr txBox="1"/>
          <p:nvPr/>
        </p:nvSpPr>
        <p:spPr>
          <a:xfrm>
            <a:off x="1371633" y="47530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2CA58-5041-5969-21C7-CB8A3D58F29B}"/>
              </a:ext>
            </a:extLst>
          </p:cNvPr>
          <p:cNvSpPr txBox="1"/>
          <p:nvPr/>
        </p:nvSpPr>
        <p:spPr>
          <a:xfrm>
            <a:off x="1776377" y="476098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2068C-EFA8-FF6D-3381-7CC88A04909F}"/>
              </a:ext>
            </a:extLst>
          </p:cNvPr>
          <p:cNvSpPr txBox="1"/>
          <p:nvPr/>
        </p:nvSpPr>
        <p:spPr>
          <a:xfrm>
            <a:off x="2532021" y="47578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36904-959A-E3F0-261B-0DB1081CB3C3}"/>
              </a:ext>
            </a:extLst>
          </p:cNvPr>
          <p:cNvSpPr txBox="1"/>
          <p:nvPr/>
        </p:nvSpPr>
        <p:spPr>
          <a:xfrm>
            <a:off x="2945832" y="475117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0D2D7-C041-E1EE-389F-36E9613344A0}"/>
              </a:ext>
            </a:extLst>
          </p:cNvPr>
          <p:cNvSpPr txBox="1"/>
          <p:nvPr/>
        </p:nvSpPr>
        <p:spPr>
          <a:xfrm>
            <a:off x="3342160" y="475174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9696BD-23AC-49A7-3B77-30967D1B13E7}"/>
              </a:ext>
            </a:extLst>
          </p:cNvPr>
          <p:cNvSpPr txBox="1"/>
          <p:nvPr/>
        </p:nvSpPr>
        <p:spPr>
          <a:xfrm>
            <a:off x="1008760" y="18992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A2FE7-35DA-DF5D-114B-78CCB8A502A0}"/>
              </a:ext>
            </a:extLst>
          </p:cNvPr>
          <p:cNvSpPr txBox="1"/>
          <p:nvPr/>
        </p:nvSpPr>
        <p:spPr>
          <a:xfrm>
            <a:off x="1404581" y="22945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46EB77-4DE4-77BD-AC8C-14F72CCAB378}"/>
              </a:ext>
            </a:extLst>
          </p:cNvPr>
          <p:cNvSpPr txBox="1"/>
          <p:nvPr/>
        </p:nvSpPr>
        <p:spPr>
          <a:xfrm>
            <a:off x="1800848" y="26898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6D199D-6971-5C1D-17CF-DA917F6C2349}"/>
              </a:ext>
            </a:extLst>
          </p:cNvPr>
          <p:cNvSpPr txBox="1"/>
          <p:nvPr/>
        </p:nvSpPr>
        <p:spPr>
          <a:xfrm>
            <a:off x="2196669" y="30481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9B447E-C004-AC06-62A3-2DE2B0E8E93E}"/>
              </a:ext>
            </a:extLst>
          </p:cNvPr>
          <p:cNvSpPr txBox="1"/>
          <p:nvPr/>
        </p:nvSpPr>
        <p:spPr>
          <a:xfrm>
            <a:off x="2556709" y="34431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4F468-84B4-093B-9D78-298B6AFD8203}"/>
              </a:ext>
            </a:extLst>
          </p:cNvPr>
          <p:cNvSpPr txBox="1"/>
          <p:nvPr/>
        </p:nvSpPr>
        <p:spPr>
          <a:xfrm>
            <a:off x="2917256" y="38258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F1CF37-F011-34BA-6411-AEC34D4738A6}"/>
              </a:ext>
            </a:extLst>
          </p:cNvPr>
          <p:cNvSpPr txBox="1"/>
          <p:nvPr/>
        </p:nvSpPr>
        <p:spPr>
          <a:xfrm>
            <a:off x="3313077" y="41868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6BD929-090F-ECE3-1513-730174B66CB6}"/>
              </a:ext>
            </a:extLst>
          </p:cNvPr>
          <p:cNvSpPr txBox="1"/>
          <p:nvPr/>
        </p:nvSpPr>
        <p:spPr>
          <a:xfrm>
            <a:off x="942908" y="45723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77888B-C9B7-4D7D-6920-D89CCA26654B}"/>
              </a:ext>
            </a:extLst>
          </p:cNvPr>
          <p:cNvSpPr txBox="1"/>
          <p:nvPr/>
        </p:nvSpPr>
        <p:spPr>
          <a:xfrm>
            <a:off x="1350201" y="45742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7C50A9-CDEF-BF11-1687-8145514668B9}"/>
              </a:ext>
            </a:extLst>
          </p:cNvPr>
          <p:cNvSpPr txBox="1"/>
          <p:nvPr/>
        </p:nvSpPr>
        <p:spPr>
          <a:xfrm>
            <a:off x="1733513" y="45769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9ADF9E-F6B5-BD3E-DF52-73DE08F4B2A8}"/>
              </a:ext>
            </a:extLst>
          </p:cNvPr>
          <p:cNvSpPr txBox="1"/>
          <p:nvPr/>
        </p:nvSpPr>
        <p:spPr>
          <a:xfrm>
            <a:off x="2510589" y="458806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DA4AC9-1486-43D4-26C6-27004174152B}"/>
              </a:ext>
            </a:extLst>
          </p:cNvPr>
          <p:cNvSpPr txBox="1"/>
          <p:nvPr/>
        </p:nvSpPr>
        <p:spPr>
          <a:xfrm>
            <a:off x="2856508" y="45866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FD7A1-7AF4-908D-7B9C-7F5F8987582D}"/>
              </a:ext>
            </a:extLst>
          </p:cNvPr>
          <p:cNvSpPr txBox="1"/>
          <p:nvPr/>
        </p:nvSpPr>
        <p:spPr>
          <a:xfrm>
            <a:off x="3252836" y="45872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F82438-06A5-59B2-E02B-FDAE5CC9D2BA}"/>
              </a:ext>
            </a:extLst>
          </p:cNvPr>
          <p:cNvSpPr txBox="1"/>
          <p:nvPr/>
        </p:nvSpPr>
        <p:spPr>
          <a:xfrm>
            <a:off x="2152311" y="47564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A4058-97EB-CCDB-EAF9-B9DCB316EFDB}"/>
              </a:ext>
            </a:extLst>
          </p:cNvPr>
          <p:cNvSpPr txBox="1"/>
          <p:nvPr/>
        </p:nvSpPr>
        <p:spPr>
          <a:xfrm>
            <a:off x="2109447" y="45723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E16C9C-0A74-F974-F0CE-C1C95FA22A7C}"/>
              </a:ext>
            </a:extLst>
          </p:cNvPr>
          <p:cNvSpPr txBox="1"/>
          <p:nvPr/>
        </p:nvSpPr>
        <p:spPr>
          <a:xfrm>
            <a:off x="516001" y="5128302"/>
            <a:ext cx="825646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학습 데이터셋 및 테스트 데이터셋을 보완한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 실험 진행 결과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e4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e5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제외하고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개선이 필요하였던 나머지 클래스에서 훨씬 더 나은 성능을 보였음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다만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e2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오탐지되는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횟수가 높아졌으며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전체적으로 불량이 아닌 것을 불량으로 탐지하는 횟수가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많아짐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민감도가 높아짐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가장 성능 개선이 높았던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민감도가 가장 높아졌음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60A994-7CAF-6291-26B9-53C58BDBB79F}"/>
              </a:ext>
            </a:extLst>
          </p:cNvPr>
          <p:cNvSpPr txBox="1"/>
          <p:nvPr/>
        </p:nvSpPr>
        <p:spPr>
          <a:xfrm>
            <a:off x="1013470" y="1664232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e1(0)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C9F1C6-22F5-5EE8-9EE5-03A6A1729EAF}"/>
              </a:ext>
            </a:extLst>
          </p:cNvPr>
          <p:cNvSpPr txBox="1"/>
          <p:nvPr/>
        </p:nvSpPr>
        <p:spPr>
          <a:xfrm>
            <a:off x="1420763" y="1666089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e2(1)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52FA02-D066-79F4-B64F-FA364B58E01F}"/>
              </a:ext>
            </a:extLst>
          </p:cNvPr>
          <p:cNvSpPr txBox="1"/>
          <p:nvPr/>
        </p:nvSpPr>
        <p:spPr>
          <a:xfrm>
            <a:off x="1804075" y="1668780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e3(2)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B8A5FF-A89E-45B1-C198-231941A10174}"/>
              </a:ext>
            </a:extLst>
          </p:cNvPr>
          <p:cNvSpPr txBox="1"/>
          <p:nvPr/>
        </p:nvSpPr>
        <p:spPr>
          <a:xfrm>
            <a:off x="2581151" y="1668322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e5(4)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C536AC-8658-6459-5B3C-A21CAA4DA611}"/>
              </a:ext>
            </a:extLst>
          </p:cNvPr>
          <p:cNvSpPr txBox="1"/>
          <p:nvPr/>
        </p:nvSpPr>
        <p:spPr>
          <a:xfrm>
            <a:off x="2927070" y="1666900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e6(5)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DB3B55-31D2-2A99-EAEB-F009EC6E1C04}"/>
              </a:ext>
            </a:extLst>
          </p:cNvPr>
          <p:cNvSpPr txBox="1"/>
          <p:nvPr/>
        </p:nvSpPr>
        <p:spPr>
          <a:xfrm>
            <a:off x="3313689" y="166746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e7(6)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CD928B-359D-DFC6-9B9A-E1E3BF9292D6}"/>
              </a:ext>
            </a:extLst>
          </p:cNvPr>
          <p:cNvSpPr txBox="1"/>
          <p:nvPr/>
        </p:nvSpPr>
        <p:spPr>
          <a:xfrm>
            <a:off x="2208436" y="1664232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e4(3)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8D336-9BBE-4262-1A1C-4374F0201EBD}"/>
              </a:ext>
            </a:extLst>
          </p:cNvPr>
          <p:cNvSpPr txBox="1"/>
          <p:nvPr/>
        </p:nvSpPr>
        <p:spPr>
          <a:xfrm>
            <a:off x="1373975" y="26740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78CB7-56D0-AAE9-FB1C-AEA4AA7C6745}"/>
              </a:ext>
            </a:extLst>
          </p:cNvPr>
          <p:cNvSpPr txBox="1"/>
          <p:nvPr/>
        </p:nvSpPr>
        <p:spPr>
          <a:xfrm>
            <a:off x="2532967" y="38234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61A20B-789F-0EFA-A101-A82E24813F75}"/>
              </a:ext>
            </a:extLst>
          </p:cNvPr>
          <p:cNvSpPr txBox="1"/>
          <p:nvPr/>
        </p:nvSpPr>
        <p:spPr>
          <a:xfrm>
            <a:off x="1432169" y="28370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7FAB6B-90D0-E6F1-ACFF-2BC4869E55E8}"/>
              </a:ext>
            </a:extLst>
          </p:cNvPr>
          <p:cNvSpPr txBox="1"/>
          <p:nvPr/>
        </p:nvSpPr>
        <p:spPr>
          <a:xfrm>
            <a:off x="2515737" y="3968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980A3-B224-769E-BF93-08C2C08357BB}"/>
              </a:ext>
            </a:extLst>
          </p:cNvPr>
          <p:cNvSpPr txBox="1"/>
          <p:nvPr/>
        </p:nvSpPr>
        <p:spPr>
          <a:xfrm>
            <a:off x="3686178" y="19150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F9410A-7BF4-6313-E0F1-A43F24E806FD}"/>
              </a:ext>
            </a:extLst>
          </p:cNvPr>
          <p:cNvSpPr txBox="1"/>
          <p:nvPr/>
        </p:nvSpPr>
        <p:spPr>
          <a:xfrm>
            <a:off x="3686178" y="230097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D33FA1-EA40-12D1-1835-0312408851D5}"/>
              </a:ext>
            </a:extLst>
          </p:cNvPr>
          <p:cNvSpPr txBox="1"/>
          <p:nvPr/>
        </p:nvSpPr>
        <p:spPr>
          <a:xfrm>
            <a:off x="3686178" y="26869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1FC8A3-A47D-3140-37B0-D104E178FDF3}"/>
              </a:ext>
            </a:extLst>
          </p:cNvPr>
          <p:cNvSpPr txBox="1"/>
          <p:nvPr/>
        </p:nvSpPr>
        <p:spPr>
          <a:xfrm>
            <a:off x="3704508" y="38062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60622C-B35E-18E9-5A12-6A5E3EE4683D}"/>
              </a:ext>
            </a:extLst>
          </p:cNvPr>
          <p:cNvSpPr txBox="1"/>
          <p:nvPr/>
        </p:nvSpPr>
        <p:spPr>
          <a:xfrm>
            <a:off x="3704508" y="41619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0EDB50F-0BE5-8D36-3B37-39B2B271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4733"/>
            <a:ext cx="9144000" cy="15722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67C4F4-90CF-4374-1E68-F75C06A5B730}"/>
              </a:ext>
            </a:extLst>
          </p:cNvPr>
          <p:cNvSpPr txBox="1"/>
          <p:nvPr/>
        </p:nvSpPr>
        <p:spPr>
          <a:xfrm>
            <a:off x="5094179" y="2634598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0.952</a:t>
            </a:r>
          </a:p>
        </p:txBody>
      </p:sp>
    </p:spTree>
    <p:extLst>
      <p:ext uri="{BB962C8B-B14F-4D97-AF65-F5344CB8AC3E}">
        <p14:creationId xmlns:p14="http://schemas.microsoft.com/office/powerpoint/2010/main" val="8812436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36277-10B1-EC86-2AA4-EA36D5E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C767B88-1A8A-3974-BF9D-A1EBC4D1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9" y="2308625"/>
            <a:ext cx="8712522" cy="2311486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B826C2-3EBB-0967-4484-EFDC094B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C1741-130D-E61E-233B-4043CCFA32CA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_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4A693-B078-9B1F-2F71-8DAE570BBEF2}"/>
              </a:ext>
            </a:extLst>
          </p:cNvPr>
          <p:cNvSpPr txBox="1"/>
          <p:nvPr/>
        </p:nvSpPr>
        <p:spPr>
          <a:xfrm>
            <a:off x="443769" y="1347531"/>
            <a:ext cx="848449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실험과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 결과를 비교하면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YOLO11-N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기준으로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아래와 같이 성능이 대폭 개선된 것을 볼 수 있음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DD5745-CD21-ED2D-4594-15284363AFEA}"/>
              </a:ext>
            </a:extLst>
          </p:cNvPr>
          <p:cNvSpPr/>
          <p:nvPr/>
        </p:nvSpPr>
        <p:spPr>
          <a:xfrm>
            <a:off x="1115616" y="3501008"/>
            <a:ext cx="3096344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465EF4-964F-FB4E-0E1A-4B3BBEA58C3E}"/>
              </a:ext>
            </a:extLst>
          </p:cNvPr>
          <p:cNvSpPr/>
          <p:nvPr/>
        </p:nvSpPr>
        <p:spPr>
          <a:xfrm>
            <a:off x="6084168" y="3490466"/>
            <a:ext cx="2160240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98A8-0FC7-3F41-2D68-B83D2E4B4E3F}"/>
              </a:ext>
            </a:extLst>
          </p:cNvPr>
          <p:cNvSpPr txBox="1"/>
          <p:nvPr/>
        </p:nvSpPr>
        <p:spPr>
          <a:xfrm>
            <a:off x="443768" y="4719647"/>
            <a:ext cx="848449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불량 중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 비해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더 많은 불량을 찾아내었음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성능이 향상된 클래스들의 민감도가 높아져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실험에서는 불량이 아닌 것을 불량이라고 판정하는 경우가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개였으나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실험에서는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급상승 하였고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클래스로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경우도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늘어났음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1640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EC806-EF99-B62C-78BB-AC23A678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41927"/>
            <a:ext cx="2122034" cy="2120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1713DC-67A3-0E39-3373-EA7CB4A5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12" y="2767098"/>
            <a:ext cx="2448272" cy="1371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6EBDD-0FC4-9435-4B25-04C155B3CBBC}"/>
              </a:ext>
            </a:extLst>
          </p:cNvPr>
          <p:cNvSpPr txBox="1"/>
          <p:nvPr/>
        </p:nvSpPr>
        <p:spPr>
          <a:xfrm>
            <a:off x="443770" y="1347531"/>
            <a:ext cx="825646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e2(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e3(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경우는 아래와 같음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크기가 큰 저항의 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경우에도 겹침과 같이 가로로 길게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납땜된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모습이므로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구분하기 어려울 수 있음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642D7-54BA-9EBC-BBE8-4DB4AFAC606B}"/>
              </a:ext>
            </a:extLst>
          </p:cNvPr>
          <p:cNvSpPr txBox="1"/>
          <p:nvPr/>
        </p:nvSpPr>
        <p:spPr>
          <a:xfrm>
            <a:off x="3265828" y="4405009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F67B25-7EC4-6896-8234-F2925E63A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59" y="4832451"/>
            <a:ext cx="2950081" cy="1500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6589D6-1A08-2B5C-28FA-5F2D74D48697}"/>
              </a:ext>
            </a:extLst>
          </p:cNvPr>
          <p:cNvSpPr txBox="1"/>
          <p:nvPr/>
        </p:nvSpPr>
        <p:spPr>
          <a:xfrm>
            <a:off x="3383867" y="6332577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EA42-8FB4-5F20-3307-433BED4D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4C2EDEE-983C-BCB6-A724-62B9BC4A5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FD266-D5CE-D474-C2CC-7FFA1ECCF1A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F09BF-DF44-6573-FD47-7D36C035E77A}"/>
              </a:ext>
            </a:extLst>
          </p:cNvPr>
          <p:cNvSpPr txBox="1"/>
          <p:nvPr/>
        </p:nvSpPr>
        <p:spPr>
          <a:xfrm>
            <a:off x="443770" y="1347531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탐지하는 경우 중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불량 시료를 만들던 중 생겼던 미세 스크래치를 탐지하는 경우가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CBED4-FBED-8B7E-CA8E-0323FBB2356C}"/>
              </a:ext>
            </a:extLst>
          </p:cNvPr>
          <p:cNvSpPr txBox="1"/>
          <p:nvPr/>
        </p:nvSpPr>
        <p:spPr>
          <a:xfrm>
            <a:off x="1879377" y="390680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15268-718C-3B86-7137-4EEA10F0051C}"/>
              </a:ext>
            </a:extLst>
          </p:cNvPr>
          <p:cNvSpPr txBox="1"/>
          <p:nvPr/>
        </p:nvSpPr>
        <p:spPr>
          <a:xfrm>
            <a:off x="2068835" y="625520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03779-CD44-5A53-7188-597503865AAA}"/>
              </a:ext>
            </a:extLst>
          </p:cNvPr>
          <p:cNvSpPr txBox="1"/>
          <p:nvPr/>
        </p:nvSpPr>
        <p:spPr>
          <a:xfrm>
            <a:off x="443769" y="4221088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두번째로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Hall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누락된 부분으로 오인하는 경우와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납땜 부분을 누락된 부분으로 오인하는 경우 등이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07268-A300-46ED-287C-240E0068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7" y="5308753"/>
            <a:ext cx="2555776" cy="907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2BBCDB-A3A0-0E58-693E-02157FDE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37830"/>
            <a:ext cx="2865411" cy="907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5CCB4-00DB-31DF-926F-14C4B7574653}"/>
              </a:ext>
            </a:extLst>
          </p:cNvPr>
          <p:cNvSpPr txBox="1"/>
          <p:nvPr/>
        </p:nvSpPr>
        <p:spPr>
          <a:xfrm>
            <a:off x="6054830" y="624553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14E317-595E-FD49-5D22-FC6882754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5103001"/>
            <a:ext cx="1381485" cy="1142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504A46-547B-59A6-EEB7-F2FA3CB49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19" y="2318920"/>
            <a:ext cx="3094881" cy="15340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87D9D3-E218-AADC-0B0E-55A675C793D6}"/>
              </a:ext>
            </a:extLst>
          </p:cNvPr>
          <p:cNvSpPr txBox="1"/>
          <p:nvPr/>
        </p:nvSpPr>
        <p:spPr>
          <a:xfrm>
            <a:off x="5652120" y="383829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271F462-0CD2-48C0-162D-B4423A988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7" y="2500180"/>
            <a:ext cx="1718386" cy="1223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94687AB-C693-F2F7-1ED1-AA7F97E3F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5113" y="2202214"/>
            <a:ext cx="1822326" cy="16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766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4008-3EC8-63A3-3FD6-609DF397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B41928A-5A9E-C65C-0211-B2325B7D0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2D15C-B0F2-90E3-7346-FEA5434DBDBA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68B5C-D266-3353-6E08-4DC85CD1D8BB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ED0F7-809E-4637-530F-37E0DC9521F1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00392B-B814-1069-90FD-AFF595B6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1" y="1474247"/>
            <a:ext cx="3722847" cy="324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26216-0854-DF76-12BD-4382327A15A0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0EF01-315D-F72C-7E21-664672A789B3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99962-86A5-FCA9-E296-2931540F993B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4BFDF-71D2-5693-1E83-D883D6AA6958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A4241-BD5B-8977-9557-6E18609C1F09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676BA0-72A9-C7DF-1AB3-22F3B1EBBEF9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CEA35B-0112-00A7-A9DE-AC1D9F871C24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883348-B28B-2D1D-C9CF-6EEF8CC740F2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8BA8F3-D723-B273-89C3-2100700223CC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CF043-C6E6-01A2-F36C-ECC0F355ABDB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F15998-07B0-8474-22C6-4003B90C4444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33A87-5A01-EDCE-3467-2DB52E95CD93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8740A4-01E2-8CC6-8B30-5FB24219FD19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65D236-3D71-9723-1AC4-6F502BB24D12}"/>
              </a:ext>
            </a:extLst>
          </p:cNvPr>
          <p:cNvSpPr txBox="1"/>
          <p:nvPr/>
        </p:nvSpPr>
        <p:spPr>
          <a:xfrm>
            <a:off x="422258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4F68D3-B5C9-0D1B-CB85-277DFF9BBF63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6072BB-F5F9-7936-2B58-03876919FB73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2DD3E-AA47-2077-2BE1-762ED84D5FF2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836C15-F493-BBC0-DC09-D4EDB831FE18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5BABF-EAB2-2A45-15B1-06B6C707C2B4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17B69A-2737-FF92-362C-78472D0B7A81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35CE38-AFC7-5A07-DCCF-4E98DEFE817E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5885C8-607A-5E75-7F4F-19E69EAEB7D4}"/>
              </a:ext>
            </a:extLst>
          </p:cNvPr>
          <p:cNvSpPr txBox="1"/>
          <p:nvPr/>
        </p:nvSpPr>
        <p:spPr>
          <a:xfrm>
            <a:off x="763699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7A85CF-17E5-8EBF-AB91-21F2F8B8F0E9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0D090B-E224-2AD8-1240-1B74FDDE1070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6F65F5-F3A4-CABA-0BE2-8F0813A53ACD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2B34AE-5C08-F167-48E6-C7E28DECBC71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C25944-1E4A-524D-D276-26493F4E5DF7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3336E6-D3D5-B06B-C253-B2C45458C0C0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008C41-B403-E0D2-692E-836C2453C9CB}"/>
              </a:ext>
            </a:extLst>
          </p:cNvPr>
          <p:cNvSpPr txBox="1"/>
          <p:nvPr/>
        </p:nvSpPr>
        <p:spPr>
          <a:xfrm>
            <a:off x="787473" y="23523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76A77F-4A9B-5F26-2B2C-BA5E42ADB447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C6AC27-CDB7-D68A-88FD-21A6C2E713D1}"/>
              </a:ext>
            </a:extLst>
          </p:cNvPr>
          <p:cNvSpPr txBox="1"/>
          <p:nvPr/>
        </p:nvSpPr>
        <p:spPr>
          <a:xfrm>
            <a:off x="845667" y="25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A1C39B-CBE1-3049-301C-C83088A26340}"/>
              </a:ext>
            </a:extLst>
          </p:cNvPr>
          <p:cNvSpPr txBox="1"/>
          <p:nvPr/>
        </p:nvSpPr>
        <p:spPr>
          <a:xfrm>
            <a:off x="1929235" y="36465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3F7937-1553-4D93-874E-F8DF0F5AF5C5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42D8D4-71DB-0709-367B-DDC3D6D02813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67F92F-2DB7-D05A-57B9-40F3167FCDE6}"/>
              </a:ext>
            </a:extLst>
          </p:cNvPr>
          <p:cNvSpPr txBox="1"/>
          <p:nvPr/>
        </p:nvSpPr>
        <p:spPr>
          <a:xfrm>
            <a:off x="3099676" y="2365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7A541-3674-4756-12AF-4C6D1F96601C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F9CE89-CFAC-A5B3-D911-42270CFD53B1}"/>
              </a:ext>
            </a:extLst>
          </p:cNvPr>
          <p:cNvSpPr txBox="1"/>
          <p:nvPr/>
        </p:nvSpPr>
        <p:spPr>
          <a:xfrm>
            <a:off x="3118006" y="3840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AC976BA-7145-0260-FBB7-392CADC01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223" y="4898864"/>
            <a:ext cx="4860032" cy="151903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544BF90-79C4-3AD8-6BD4-D5A5C6AE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4733"/>
            <a:ext cx="9144000" cy="1572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679CFE-78F6-CBAD-592C-10ED07983BDB}"/>
              </a:ext>
            </a:extLst>
          </p:cNvPr>
          <p:cNvSpPr txBox="1"/>
          <p:nvPr/>
        </p:nvSpPr>
        <p:spPr>
          <a:xfrm>
            <a:off x="702325" y="4893556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09070-8D3D-817E-44C1-691DDFB7E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410" y="1414647"/>
            <a:ext cx="3194404" cy="2144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781462-1BC4-3158-7E21-82614BCB7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851" y="2556805"/>
            <a:ext cx="3419872" cy="22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81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4765F4C7-EFED-ACE5-B618-F318C50B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2" y="1363211"/>
            <a:ext cx="3855010" cy="339918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0.08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16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0B0F5-205A-35B5-80B7-BEB18EB98108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B0FBC-F1DE-9350-E15C-60602150A410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6A89-19A5-8365-5916-082ECFBB8B0D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DFE4B-6359-AB08-3477-EB37DDEAC629}"/>
              </a:ext>
            </a:extLst>
          </p:cNvPr>
          <p:cNvSpPr txBox="1"/>
          <p:nvPr/>
        </p:nvSpPr>
        <p:spPr>
          <a:xfrm>
            <a:off x="1959165" y="34122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92484-D79E-7E0B-27B4-7017BA6CA994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18AC4-01C0-2411-8577-BD190B87D97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7F39D9-AC92-9F90-01CE-29DF4C433A4A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17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315A51-5ACC-9492-DBCE-6FC83E078D59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83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E5DDE0-FC20-A781-8064-96179A5016B5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3BD55B9-4014-DF1D-489D-32A093C9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07" y="4737915"/>
            <a:ext cx="5062939" cy="1572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6CD0F0B-814E-A6D1-773A-FE9A9278C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3881"/>
            <a:ext cx="9144000" cy="128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241061-9678-910D-D718-DE20C3618661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5672AA-5C2C-1487-3714-B7A223FDE9B9}"/>
              </a:ext>
            </a:extLst>
          </p:cNvPr>
          <p:cNvSpPr txBox="1"/>
          <p:nvPr/>
        </p:nvSpPr>
        <p:spPr>
          <a:xfrm>
            <a:off x="436285" y="18193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C843098-3448-8EA0-C5FD-747FC2992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453" y="1424671"/>
            <a:ext cx="3491880" cy="232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82C569-0B11-988A-9179-55C24860B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358" y="2378661"/>
            <a:ext cx="3368138" cy="22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FC6609-BFB9-3E29-8FEF-FCC8C938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7" y="1351273"/>
            <a:ext cx="3845127" cy="3389544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0.936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BDC32-59AF-6DEB-B98F-6267F551A6C4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44C73-5552-66C5-0788-55A7C652BDCB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8D2CBB-CA29-03F4-88F1-8AC4F1D9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741" y="4976374"/>
            <a:ext cx="5076056" cy="158798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09D3B82-6E2B-74E9-78FC-31E6C255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3137"/>
            <a:ext cx="9144000" cy="13330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F3E634-58DC-4909-E2C8-3B4C21B10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778" y="1432440"/>
            <a:ext cx="3748109" cy="2484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9F1762-BA08-D9A9-76AE-0DABBC587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4" y="2247755"/>
            <a:ext cx="3691756" cy="24498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50AB7AE-9077-D83E-7F6D-392CE3AFF056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9586C6-21EF-967B-5BD2-75AAAF4A5746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F4F8E9-882A-EB78-0941-B64254A6AF38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C67E1D-6250-38E6-9387-7B2B40618A1F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19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C031C8-6518-E84A-029D-C94F7CA016A9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8BEA79-5AA1-55F0-E624-E1094FC4F2F1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1CE9F5-9EFB-2667-51FD-715A9F7F9DFC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50C303-8F5A-05DB-0266-61E3A71804C9}"/>
              </a:ext>
            </a:extLst>
          </p:cNvPr>
          <p:cNvSpPr txBox="1"/>
          <p:nvPr/>
        </p:nvSpPr>
        <p:spPr>
          <a:xfrm>
            <a:off x="1282476" y="14352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3CB816-3047-361E-A787-EE890762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3" y="1334514"/>
            <a:ext cx="3810718" cy="340604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A3AF27-D256-B05E-C6EF-DCC74AB2A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416" y="4751894"/>
            <a:ext cx="5004048" cy="154736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874737D-B865-45A9-159F-BF0F79C74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26" y="841409"/>
            <a:ext cx="9144000" cy="143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8AA34-2C3D-C62C-E827-55B53A2299F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FA109-DEE1-48CC-FA96-06A60E115604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5B5A5-02EB-1EE5-1006-25BE557A32DA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0CDE2-96F3-0D85-3202-27882C2BA5A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D72B8-4FB0-58A0-773D-541FF02FE2FF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BA1B9-1D10-A7AD-C9C2-EF43BB278C0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14C7A2-36F1-7982-5DC0-6DC468CDF264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CC025-D65A-6B04-3083-0821C697296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BA15B1-9E0E-250D-6435-10BB850D6B5F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13C3E-D2D4-F95C-255B-85B1579C97BD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6AA292-2791-23FF-5559-07016E9A622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5E09F5-89CF-76C3-749E-57930C85E84C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3DAE3-C891-D393-446C-B5937B6B2D15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7A7256-F76A-1D53-9C4E-E014BAFE1E94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389BA4-9BDE-59C0-C32C-18240B0CD39D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AB6D3D-8E95-E87E-E4B5-2650A98B49E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4F1268-D222-2AFF-B713-B13BEE136B16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770846-EB51-E99D-CA8E-CF3E29297E4B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D4864E-265B-4356-6C8D-C75E2B023DA4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AA2BE0-5939-6C3E-B904-EDF91213C7C2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D66183-4ECF-B263-4F39-283AC5A2DEF6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E2F9F9-4834-D281-54E4-7EB0C5B0BAD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7AA792-936C-5F4B-7E10-5E88E16F5521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04FA5C-B355-3409-80EA-384993A9A27A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584960-BEF1-76AA-BD3C-BA8AB54D92D5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3EB8F0-30ED-06BB-DFC1-31ACB434BF7E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2300BB-B9E5-D305-EEA8-94D45D514D59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2EC6FC-B14B-2E46-1D1F-022B9B0520B7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DA534D-F0EA-CA87-7F35-126EB40D6095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E04322-44E5-2DCB-7136-A2BFD656D7B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52A83F-F26C-4667-CBEE-13ED59150B26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56F56C-0FD4-3929-94C4-C397031C4FA2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5116EB-E974-CDE5-D175-57A1BD3A0350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E54AE1-3B5B-7F54-F439-50214776A816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601C45-58DB-CC2E-E89B-92332E72A7F0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02827E-4AB5-F49F-12C8-E258E1C87002}"/>
              </a:ext>
            </a:extLst>
          </p:cNvPr>
          <p:cNvSpPr txBox="1"/>
          <p:nvPr/>
        </p:nvSpPr>
        <p:spPr>
          <a:xfrm>
            <a:off x="457936" y="22287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C64C51C-BFB5-FFCC-2730-C4622A16E1CA}"/>
              </a:ext>
            </a:extLst>
          </p:cNvPr>
          <p:cNvSpPr txBox="1"/>
          <p:nvPr/>
        </p:nvSpPr>
        <p:spPr>
          <a:xfrm>
            <a:off x="1999641" y="33878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C18E77B-AB4E-1299-F090-6A470010AD4D}"/>
              </a:ext>
            </a:extLst>
          </p:cNvPr>
          <p:cNvSpPr txBox="1"/>
          <p:nvPr/>
        </p:nvSpPr>
        <p:spPr>
          <a:xfrm>
            <a:off x="1205094" y="3384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6C4B9A-CC51-BF56-0476-3017B02FD6B3}"/>
              </a:ext>
            </a:extLst>
          </p:cNvPr>
          <p:cNvSpPr txBox="1"/>
          <p:nvPr/>
        </p:nvSpPr>
        <p:spPr>
          <a:xfrm>
            <a:off x="3116811" y="26121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C818CBAC-A099-742C-FA53-E19572A8E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166" y="1334514"/>
            <a:ext cx="3380554" cy="224966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53C387D-635B-61D9-840D-CDE437331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5486" y="2269581"/>
            <a:ext cx="3563888" cy="23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E6318FB-8273-073A-CDF1-89AD7D8E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" y="1362284"/>
            <a:ext cx="3825899" cy="3362859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86029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0.900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0.953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8633" y="46646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A479B6-4828-3AA1-E9A9-C0932D7B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4740597"/>
            <a:ext cx="5110470" cy="15785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7EFAA4-A5CA-1178-C573-85A348F1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399"/>
            <a:ext cx="9144000" cy="161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DBC95-1864-F9E7-44A0-6985DA26CD80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5026A-E13F-F993-327C-C75B5496519E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CF7C7-4463-CE46-64EB-40615958241D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AF4166-D496-D0E2-C507-12B4C026592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4C6EB-E725-F7CE-A31B-46B4A35D3680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6B2C4-9575-6720-D6A7-190A3EFC5E4E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62BF0-C1C6-71E5-C857-31FCCD026C47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F43EB-ABF3-BDB4-3151-2EEA0C63AC3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0.09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47D83-9BD6-34FF-1F6D-03AF924CB8B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E1785-BFAB-9728-6123-C04A98CBE368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2CE2B6-4813-4A74-D1B1-B6F9C31C0991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C2B3A-823F-F586-9C81-864125EEA8CE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02628-0F9B-94AB-D01C-8830E20B3D50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0.07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454BD-EE5A-3458-22D5-24BFD469F9F5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71F9C-1E20-ADC8-D1B3-093F73F3A82C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CADCBD-F549-0E51-A7AA-BD9F764D390B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C327E5-3813-1D31-2B43-289BC0CDA974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CA1238-848D-9CB1-9924-6BB193DEBB49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594DF-F150-C2B9-246A-A43099B3E7FC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1BCE44-D6F1-EC74-606E-7FFFA85CD25A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E3983D-8AB4-13C1-F524-0148645FF555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96F653-056A-A213-7A03-10C7E70A0B99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85800C-B556-669E-E0CC-B2FBC2887382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23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881239-4ECA-F494-AAF8-8BCDE032743B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AB1455-0684-4B4D-7889-752C18F5AFDF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2CBB61-10AD-919D-5134-9794C0973040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6F02B8-EC1F-05E7-0CE2-E641D2F7A5CC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FEE33C-F99D-C786-896F-D07628E3E666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5CE12D-FF5E-1D99-509C-1E5BFC24762A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FCAF09-4976-D1EE-40BD-38DD867FC34D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52A714-A04D-86FB-EF23-4790B8ED72D0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719FE1-6197-CE81-A5BB-016CE952BFDC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52BBE3-C16E-7795-3F86-E058F159E3E6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F33471-1FDD-00FB-08FB-9324F7FACFB4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B161A7-9314-9039-B9F3-1FADBE413F32}"/>
              </a:ext>
            </a:extLst>
          </p:cNvPr>
          <p:cNvSpPr txBox="1"/>
          <p:nvPr/>
        </p:nvSpPr>
        <p:spPr>
          <a:xfrm>
            <a:off x="1208122" y="3783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9194ECB-E3CB-1C3A-E766-E2FF092CC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425" y="1408344"/>
            <a:ext cx="3408608" cy="223668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240CFE8-A376-EEA8-FBAB-DA6F076A9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054" y="2452567"/>
            <a:ext cx="3325831" cy="21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12C354-53B4-5059-77BD-2DD1BA8A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9" y="1461244"/>
            <a:ext cx="3801649" cy="3386970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902179" y="4759755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BA528E-568F-36CD-833E-0BC0876E2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3" y="4816464"/>
            <a:ext cx="5039829" cy="155833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86F6310-3FD6-1C28-49EC-B06FF291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238"/>
            <a:ext cx="9144000" cy="161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14A9C-B74D-A181-B3DD-0EFC8A48BE62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4639B-3465-E40C-C068-970B9B2955B8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65E9B-7938-3760-1D84-43BDABC31459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78E70-4CDF-1B5C-6A3D-F7E804EEEF9C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8D183-6B48-BC62-A1AD-23DF044DE512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5E2AC-7CBF-4DDE-43EE-687CCD10BE85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03F728-F8A9-B65D-CE6A-5DE22DEA47EA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7F195-2809-EDC3-409F-62DBF987349A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2357A9-A389-4CB1-086D-8D850E18C1DA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3CC1C7-96A3-04CD-0018-6CB3C39C2281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E6090B-8F40-F021-B075-1E3DA2C425C1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6DDD7E-3233-3722-6D34-5D9230C37C97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DC0CDC-21A0-916C-3788-70D0EFD9FE2D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05B9-89D7-7E06-5558-EF9A4C9E41BE}"/>
              </a:ext>
            </a:extLst>
          </p:cNvPr>
          <p:cNvSpPr txBox="1"/>
          <p:nvPr/>
        </p:nvSpPr>
        <p:spPr>
          <a:xfrm>
            <a:off x="431763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482423-9CB4-81B6-D040-A5558C25DF1D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3708F-2080-5B77-0076-19FC2864C0F9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239E0E-2AD6-E715-39FE-1949433D8EA7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A0934C-605A-0B40-FBF3-033A6EBD523D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F5D701-0ABB-236E-1251-716DF039738C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90A953-5B46-654E-0023-675D356C9E8F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48DB98-A6C5-B90A-516D-C8A6EF395DE6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187C45-0F57-BCA3-DB05-9E58BCEB9E0B}"/>
              </a:ext>
            </a:extLst>
          </p:cNvPr>
          <p:cNvSpPr txBox="1"/>
          <p:nvPr/>
        </p:nvSpPr>
        <p:spPr>
          <a:xfrm>
            <a:off x="791803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5F08A8-22F9-3F42-7B43-1D7BFD7FCEF5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10CC62-6530-25F1-A0C9-AD356D773A93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F074FE-2470-E91A-8F7A-BE83FCFB89DA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BAAD1E-61D8-63CE-39EF-8A09DF31D686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DCEC52-1726-2AE5-BF31-CE9B7F5E8891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BFEEA5-B507-712D-69C7-52ACAA9EA908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3630F6-76C9-8F91-99D8-021E8DC8C532}"/>
              </a:ext>
            </a:extLst>
          </p:cNvPr>
          <p:cNvSpPr txBox="1"/>
          <p:nvPr/>
        </p:nvSpPr>
        <p:spPr>
          <a:xfrm>
            <a:off x="1189875" y="19713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1735E7-E194-2585-241D-1106529EAC73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1531E4-B8E9-ECCA-7F9E-F1A5976E43A4}"/>
              </a:ext>
            </a:extLst>
          </p:cNvPr>
          <p:cNvSpPr txBox="1"/>
          <p:nvPr/>
        </p:nvSpPr>
        <p:spPr>
          <a:xfrm>
            <a:off x="898134" y="352150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2077DC-C670-AE13-3781-54BA41A58F04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D04DCD-77E6-84D7-5E5D-4C9A988A18E8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A0EF7B-5530-30B2-0897-EA2DC5628CA6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90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128E359-0C2D-0533-E2EA-97680BFA3575}"/>
              </a:ext>
            </a:extLst>
          </p:cNvPr>
          <p:cNvSpPr txBox="1"/>
          <p:nvPr/>
        </p:nvSpPr>
        <p:spPr>
          <a:xfrm>
            <a:off x="2755658" y="19798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17097DB-A96D-7468-FFF6-C71046D2073F}"/>
              </a:ext>
            </a:extLst>
          </p:cNvPr>
          <p:cNvSpPr txBox="1"/>
          <p:nvPr/>
        </p:nvSpPr>
        <p:spPr>
          <a:xfrm>
            <a:off x="555232" y="4932468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0.978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0.915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5D846CC-BEB0-ED71-088A-5968050D9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344" y="1362982"/>
            <a:ext cx="3372144" cy="22585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3C0BA63-BFCD-8466-1511-1FB2FCFAD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856" y="2484977"/>
            <a:ext cx="3372144" cy="225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실험의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재현률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242043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31187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4E6A3F-ED07-0947-C0DF-DDDA9ADE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832728"/>
            <a:ext cx="7524328" cy="4293928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실험의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검출 현황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 행렬 기준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809836" y="5570824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CB988-AE59-28A6-70D4-911AC770D15B}"/>
              </a:ext>
            </a:extLst>
          </p:cNvPr>
          <p:cNvSpPr txBox="1"/>
          <p:nvPr/>
        </p:nvSpPr>
        <p:spPr>
          <a:xfrm>
            <a:off x="467544" y="6126656"/>
            <a:ext cx="798165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불량을 가장 많이 탐지한 모델은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이었으나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YOLO11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중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성능이 좋은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비교하여 큰 차이는 없었음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C795F-2532-D99A-3533-2F9A70D20364}"/>
              </a:ext>
            </a:extLst>
          </p:cNvPr>
          <p:cNvSpPr txBox="1"/>
          <p:nvPr/>
        </p:nvSpPr>
        <p:spPr>
          <a:xfrm>
            <a:off x="8334164" y="3114069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62</a:t>
            </a:r>
            <a:r>
              <a:rPr lang="ko-KR" altLang="en-US" sz="1200" b="1" dirty="0"/>
              <a:t>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A8C3F-80CA-C22F-B5D3-B2D561129287}"/>
              </a:ext>
            </a:extLst>
          </p:cNvPr>
          <p:cNvSpPr txBox="1"/>
          <p:nvPr/>
        </p:nvSpPr>
        <p:spPr>
          <a:xfrm>
            <a:off x="8322034" y="515479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20</a:t>
            </a:r>
            <a:r>
              <a:rPr lang="ko-KR" altLang="en-US" sz="1200" b="1" dirty="0"/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D0271-9F3C-29E0-9924-ED439AD1A9F3}"/>
              </a:ext>
            </a:extLst>
          </p:cNvPr>
          <p:cNvSpPr txBox="1"/>
          <p:nvPr/>
        </p:nvSpPr>
        <p:spPr>
          <a:xfrm>
            <a:off x="8334164" y="5638906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132</a:t>
            </a:r>
            <a:r>
              <a:rPr lang="ko-KR" altLang="en-US" sz="1200" b="1" dirty="0"/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2879B-E097-1DC4-BB34-8A07584518AB}"/>
              </a:ext>
            </a:extLst>
          </p:cNvPr>
          <p:cNvSpPr txBox="1"/>
          <p:nvPr/>
        </p:nvSpPr>
        <p:spPr>
          <a:xfrm>
            <a:off x="8297527" y="360156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130</a:t>
            </a:r>
            <a:r>
              <a:rPr lang="ko-KR" altLang="en-US" sz="1200" b="1" dirty="0"/>
              <a:t>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3F70F-A7EA-5155-C279-825D84516145}"/>
              </a:ext>
            </a:extLst>
          </p:cNvPr>
          <p:cNvSpPr txBox="1"/>
          <p:nvPr/>
        </p:nvSpPr>
        <p:spPr>
          <a:xfrm>
            <a:off x="8307034" y="4124869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64</a:t>
            </a:r>
            <a:r>
              <a:rPr lang="ko-KR" altLang="en-US" sz="1200" b="1" dirty="0"/>
              <a:t>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04589-65C1-7B29-09DF-A63DB4B9FE43}"/>
              </a:ext>
            </a:extLst>
          </p:cNvPr>
          <p:cNvSpPr txBox="1"/>
          <p:nvPr/>
        </p:nvSpPr>
        <p:spPr>
          <a:xfrm>
            <a:off x="8326672" y="464817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</a:t>
            </a:r>
            <a:r>
              <a:rPr lang="en-US" altLang="ko-KR" sz="1200" b="1" dirty="0"/>
              <a:t>75</a:t>
            </a:r>
            <a:r>
              <a:rPr lang="ko-KR" altLang="en-US" sz="1200" b="1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4A7A0-3D9C-67C6-585C-78B703E3E120}"/>
              </a:ext>
            </a:extLst>
          </p:cNvPr>
          <p:cNvSpPr/>
          <p:nvPr/>
        </p:nvSpPr>
        <p:spPr>
          <a:xfrm>
            <a:off x="803486" y="3034150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9A46-3476-450B-35EC-5AD073A11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6CED2EF-D923-FD12-54D8-64FD7D6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7A421-0B9A-6AEA-29F4-2FFF1956BA8C}"/>
              </a:ext>
            </a:extLst>
          </p:cNvPr>
          <p:cNvSpPr txBox="1"/>
          <p:nvPr/>
        </p:nvSpPr>
        <p:spPr>
          <a:xfrm>
            <a:off x="199678" y="686339"/>
            <a:ext cx="8856984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학습데이터 보완과 테스트데이터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보완을 통해 성능을 대폭 개선하였음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보완이 필요한 클래스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(e1,e2,e3,e6,e7)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학습 데이터를 보완하고 테스트 데이터의 라벨링을 보완하여 성능을 대폭 개선하였음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탐지개수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1,296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→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1,396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클래스들의 민감도가 높아져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경우가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많아졌음으며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 개선도가 가장 높았던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경우가 가장 많았음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199678" y="2741871"/>
            <a:ext cx="8856984" cy="415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오차 행렬 기준으로 가장 성능이 좋은 </a:t>
            </a:r>
            <a:r>
              <a:rPr lang="ko-KR" altLang="en-US" b="1" kern="0" dirty="0">
                <a:solidFill>
                  <a:srgbClr val="000000"/>
                </a:solidFill>
              </a:rPr>
              <a:t>모델은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모델 중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많은 불량을 찾아냄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모델과 큰 차이를 보이지는 않았으며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시간을 고려하였을 때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더 효율성이 좋은 것으로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탐지하는 민감도가 가장 높은 모델 역시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낮은 성능을 보인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YOLO11-X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모델이 가장 민감도가 낮았음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e1(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e2(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e7(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오정렬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 성능이 가장 좋은 것은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이었으나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e3(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 성능이 가장 좋은 것은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 성능이 약간 올라 갈때마다 민감도가 대폭 상승하였으며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탐지율이 가장 높은 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오탐지하였고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(RT-DETR, 9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e3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탐지율이 가장 높은 경우에는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(YOLO11-N, 9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17574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E062-D615-E87C-37A9-EB4740C0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ED34D5D-0407-38BD-B1A3-E8EFE9FB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향후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F26085-85D7-3776-5F6F-FF2DCD104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72719"/>
              </p:ext>
            </p:extLst>
          </p:nvPr>
        </p:nvGraphicFramePr>
        <p:xfrm>
          <a:off x="3203848" y="1436213"/>
          <a:ext cx="4752528" cy="2080891"/>
        </p:xfrm>
        <a:graphic>
          <a:graphicData uri="http://schemas.openxmlformats.org/drawingml/2006/table">
            <a:tbl>
              <a:tblPr/>
              <a:tblGrid>
                <a:gridCol w="591983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664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0E42AB-AE20-9BB3-F964-0602BC481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75453"/>
              </p:ext>
            </p:extLst>
          </p:nvPr>
        </p:nvGraphicFramePr>
        <p:xfrm>
          <a:off x="828993" y="1436213"/>
          <a:ext cx="2263096" cy="2080891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 후 최종 수정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191267"/>
                  </a:ext>
                </a:extLst>
              </a:tr>
            </a:tbl>
          </a:graphicData>
        </a:graphic>
      </p:graphicFrame>
      <p:sp>
        <p:nvSpPr>
          <p:cNvPr id="6" name="순서도: 병합 5">
            <a:extLst>
              <a:ext uri="{FF2B5EF4-FFF2-40B4-BE49-F238E27FC236}">
                <a16:creationId xmlns:a16="http://schemas.microsoft.com/office/drawing/2014/main" id="{40609A4A-3B9A-E0BF-9B3F-0ECD7EC3862B}"/>
              </a:ext>
            </a:extLst>
          </p:cNvPr>
          <p:cNvSpPr/>
          <p:nvPr/>
        </p:nvSpPr>
        <p:spPr>
          <a:xfrm>
            <a:off x="4623020" y="1278904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EA065D8E-D701-99E3-407E-7D3AE35CABC0}"/>
              </a:ext>
            </a:extLst>
          </p:cNvPr>
          <p:cNvSpPr/>
          <p:nvPr/>
        </p:nvSpPr>
        <p:spPr>
          <a:xfrm>
            <a:off x="6378172" y="1276550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6DB566-46E0-0222-F5F9-11A35577E1B9}"/>
              </a:ext>
            </a:extLst>
          </p:cNvPr>
          <p:cNvCxnSpPr>
            <a:cxnSpLocks/>
          </p:cNvCxnSpPr>
          <p:nvPr/>
        </p:nvCxnSpPr>
        <p:spPr>
          <a:xfrm>
            <a:off x="3796555" y="2804365"/>
            <a:ext cx="120749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A13DD7-7845-6712-1F8D-E8A95665D305}"/>
              </a:ext>
            </a:extLst>
          </p:cNvPr>
          <p:cNvCxnSpPr>
            <a:cxnSpLocks/>
          </p:cNvCxnSpPr>
          <p:nvPr/>
        </p:nvCxnSpPr>
        <p:spPr>
          <a:xfrm>
            <a:off x="3216973" y="1940269"/>
            <a:ext cx="57958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E3455B-6125-2FA7-B80F-A4E300C794D8}"/>
              </a:ext>
            </a:extLst>
          </p:cNvPr>
          <p:cNvCxnSpPr>
            <a:cxnSpLocks/>
          </p:cNvCxnSpPr>
          <p:nvPr/>
        </p:nvCxnSpPr>
        <p:spPr>
          <a:xfrm>
            <a:off x="3203848" y="2228301"/>
            <a:ext cx="596101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F26CB1-1E28-8D4A-87A2-8551F376EF09}"/>
              </a:ext>
            </a:extLst>
          </p:cNvPr>
          <p:cNvCxnSpPr>
            <a:cxnSpLocks/>
          </p:cNvCxnSpPr>
          <p:nvPr/>
        </p:nvCxnSpPr>
        <p:spPr>
          <a:xfrm>
            <a:off x="3203848" y="2516333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CE9A8F-30B0-788D-5AD5-10A206E6BC7A}"/>
              </a:ext>
            </a:extLst>
          </p:cNvPr>
          <p:cNvCxnSpPr>
            <a:cxnSpLocks/>
          </p:cNvCxnSpPr>
          <p:nvPr/>
        </p:nvCxnSpPr>
        <p:spPr>
          <a:xfrm>
            <a:off x="4396050" y="3092397"/>
            <a:ext cx="178383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34728-87F4-519D-E0FE-2B1128DC97D1}"/>
              </a:ext>
            </a:extLst>
          </p:cNvPr>
          <p:cNvCxnSpPr>
            <a:cxnSpLocks/>
          </p:cNvCxnSpPr>
          <p:nvPr/>
        </p:nvCxnSpPr>
        <p:spPr>
          <a:xfrm>
            <a:off x="5583782" y="3380429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4E23C-68A6-6A9D-ECF1-F8E617BC4361}"/>
              </a:ext>
            </a:extLst>
          </p:cNvPr>
          <p:cNvSpPr txBox="1"/>
          <p:nvPr/>
        </p:nvSpPr>
        <p:spPr>
          <a:xfrm>
            <a:off x="418436" y="3960126"/>
            <a:ext cx="830712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 결과를 기반으로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성능을 최적화하기 위해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YOLO11-N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모델 기준으로</a:t>
            </a:r>
            <a:r>
              <a:rPr lang="en-US" altLang="ko-KR" b="1" kern="0" dirty="0">
                <a:solidFill>
                  <a:srgbClr val="000000"/>
                </a:solidFill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Fine Tunning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을 진행해보도록 함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월 내 실험을 마무리하여 논문 작성을 </a:t>
            </a:r>
            <a:r>
              <a:rPr lang="ko-KR" altLang="en-US" b="1" kern="0" dirty="0">
                <a:solidFill>
                  <a:srgbClr val="000000"/>
                </a:solidFill>
              </a:rPr>
              <a:t>시작할 계획</a:t>
            </a: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528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5463800" y="2108599"/>
            <a:ext cx="3600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Sony IMX298 16MP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1~2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사용하거나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이미지를 모두 사용하는 경우도 있음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971600" y="2024844"/>
            <a:ext cx="6984776" cy="2808312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55E6258-DA76-106F-F89F-6BC9E9CBC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361153"/>
            <a:ext cx="6552728" cy="7999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EB32DD-97F5-AE61-9982-1392675DFB12}"/>
              </a:ext>
            </a:extLst>
          </p:cNvPr>
          <p:cNvSpPr txBox="1"/>
          <p:nvPr/>
        </p:nvSpPr>
        <p:spPr>
          <a:xfrm>
            <a:off x="1874593" y="4868505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클래스별 불량 이미지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AF035-2B85-3AAA-669B-EA6BC9133B80}"/>
              </a:ext>
            </a:extLst>
          </p:cNvPr>
          <p:cNvSpPr txBox="1"/>
          <p:nvPr/>
        </p:nvSpPr>
        <p:spPr>
          <a:xfrm>
            <a:off x="1874593" y="6196023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분할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49442-EF59-84C4-87DE-915B2864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44824"/>
            <a:ext cx="3173265" cy="31656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711DA5-15E4-220C-1CFE-AC9C0DF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94" y="5287496"/>
            <a:ext cx="8460209" cy="127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20FA3D-78C6-9B52-1D3D-B316842B7A55}"/>
              </a:ext>
            </a:extLst>
          </p:cNvPr>
          <p:cNvSpPr txBox="1"/>
          <p:nvPr/>
        </p:nvSpPr>
        <p:spPr>
          <a:xfrm>
            <a:off x="1982604" y="5010497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분포 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검증용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평가용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243BF-B0D2-81D6-76B1-C24A22C7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6" y="2041973"/>
            <a:ext cx="8950487" cy="1551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0AFF3-6D5A-FA22-CE4F-D04B534C56B9}"/>
              </a:ext>
            </a:extLst>
          </p:cNvPr>
          <p:cNvSpPr txBox="1"/>
          <p:nvPr/>
        </p:nvSpPr>
        <p:spPr>
          <a:xfrm>
            <a:off x="215738" y="3717032"/>
            <a:ext cx="867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해당 데이터의 개수는 인스턴스 기준으로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개수는 같으나 한 이미지에 여러 개의 인스턴스가 포함되어 있는 경우가 많아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검증용과 평가용의 데이터 분포가 동일하지 않음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B762C4-CABD-9A72-B35E-C318537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4326289"/>
            <a:ext cx="3312368" cy="1913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6064B-A0CF-85D9-1661-FA301AE366AD}"/>
              </a:ext>
            </a:extLst>
          </p:cNvPr>
          <p:cNvSpPr txBox="1"/>
          <p:nvPr/>
        </p:nvSpPr>
        <p:spPr>
          <a:xfrm>
            <a:off x="1691680" y="624003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이미지에 여러 개의 인스턴스가 포함된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26016</TotalTime>
  <Words>2770</Words>
  <Application>Microsoft Office PowerPoint</Application>
  <PresentationFormat>화면 슬라이드 쇼(4:3)</PresentationFormat>
  <Paragraphs>605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HY수평선M</vt:lpstr>
      <vt:lpstr>HY헤드라인M</vt:lpstr>
      <vt:lpstr>굴림</vt:lpstr>
      <vt:lpstr>굴림체</vt:lpstr>
      <vt:lpstr>맑은 고딕</vt:lpstr>
      <vt:lpstr>함초롬바탕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v vbnvvvvv bv ll</cp:lastModifiedBy>
  <cp:revision>615</cp:revision>
  <cp:lastPrinted>2020-07-04T15:12:57Z</cp:lastPrinted>
  <dcterms:created xsi:type="dcterms:W3CDTF">2006-01-13T09:37:44Z</dcterms:created>
  <dcterms:modified xsi:type="dcterms:W3CDTF">2025-03-23T14:13:07Z</dcterms:modified>
</cp:coreProperties>
</file>